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92" r:id="rId1"/>
  </p:sldMasterIdLst>
  <p:sldIdLst>
    <p:sldId id="256" r:id="rId2"/>
    <p:sldId id="260" r:id="rId3"/>
    <p:sldId id="258" r:id="rId4"/>
    <p:sldId id="261" r:id="rId5"/>
    <p:sldId id="259" r:id="rId6"/>
    <p:sldId id="262" r:id="rId7"/>
    <p:sldId id="264" r:id="rId8"/>
    <p:sldId id="263" r:id="rId9"/>
    <p:sldId id="265" r:id="rId10"/>
    <p:sldId id="266" r:id="rId11"/>
    <p:sldId id="267" r:id="rId12"/>
    <p:sldId id="268" r:id="rId13"/>
    <p:sldId id="269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6208"/>
  </p:normalViewPr>
  <p:slideViewPr>
    <p:cSldViewPr snapToGrid="0" snapToObjects="1">
      <p:cViewPr>
        <p:scale>
          <a:sx n="140" d="100"/>
          <a:sy n="140" d="100"/>
        </p:scale>
        <p:origin x="-976" y="-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3428508-F310-4C89-86FA-8EF97EB9FE9C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5D0E95B4-9692-4899-9F4B-65559D244044}">
      <dgm:prSet/>
      <dgm:spPr/>
      <dgm:t>
        <a:bodyPr/>
        <a:lstStyle/>
        <a:p>
          <a:pPr>
            <a:defRPr cap="all"/>
          </a:pPr>
          <a:r>
            <a:rPr lang="en-US" dirty="0"/>
            <a:t>Clean the Dataset (Dropped N/A Values, converted column values)</a:t>
          </a:r>
        </a:p>
      </dgm:t>
    </dgm:pt>
    <dgm:pt modelId="{72049F78-B2FC-4120-838F-A3A98C438D2A}" type="parTrans" cxnId="{35B9C159-BF77-4B61-842C-973C0E6ECFE1}">
      <dgm:prSet/>
      <dgm:spPr/>
      <dgm:t>
        <a:bodyPr/>
        <a:lstStyle/>
        <a:p>
          <a:endParaRPr lang="en-US"/>
        </a:p>
      </dgm:t>
    </dgm:pt>
    <dgm:pt modelId="{5C9A0C57-A5E7-4BC3-B1D9-33A5BA62D390}" type="sibTrans" cxnId="{35B9C159-BF77-4B61-842C-973C0E6ECFE1}">
      <dgm:prSet/>
      <dgm:spPr/>
      <dgm:t>
        <a:bodyPr/>
        <a:lstStyle/>
        <a:p>
          <a:endParaRPr lang="en-US"/>
        </a:p>
      </dgm:t>
    </dgm:pt>
    <dgm:pt modelId="{D8A34946-9CC0-4148-B973-BA92C008A0B9}">
      <dgm:prSet/>
      <dgm:spPr/>
      <dgm:t>
        <a:bodyPr/>
        <a:lstStyle/>
        <a:p>
          <a:pPr>
            <a:defRPr cap="all"/>
          </a:pPr>
          <a:r>
            <a:rPr lang="en-US"/>
            <a:t>EDA.</a:t>
          </a:r>
        </a:p>
      </dgm:t>
    </dgm:pt>
    <dgm:pt modelId="{CC6CD151-CE78-4CF6-8FE2-5A5117281D5A}" type="parTrans" cxnId="{33E9CE13-87A8-49A2-8518-C17A7584ED40}">
      <dgm:prSet/>
      <dgm:spPr/>
      <dgm:t>
        <a:bodyPr/>
        <a:lstStyle/>
        <a:p>
          <a:endParaRPr lang="en-US"/>
        </a:p>
      </dgm:t>
    </dgm:pt>
    <dgm:pt modelId="{FACC98EE-9538-4538-ACC2-9F97A0678E01}" type="sibTrans" cxnId="{33E9CE13-87A8-49A2-8518-C17A7584ED40}">
      <dgm:prSet/>
      <dgm:spPr/>
      <dgm:t>
        <a:bodyPr/>
        <a:lstStyle/>
        <a:p>
          <a:endParaRPr lang="en-US"/>
        </a:p>
      </dgm:t>
    </dgm:pt>
    <dgm:pt modelId="{DC544485-F0AD-4A9D-9DA0-675E76494C06}">
      <dgm:prSet/>
      <dgm:spPr/>
      <dgm:t>
        <a:bodyPr/>
        <a:lstStyle/>
        <a:p>
          <a:pPr>
            <a:defRPr cap="all"/>
          </a:pPr>
          <a:r>
            <a:rPr lang="en-US"/>
            <a:t>Trained Models</a:t>
          </a:r>
        </a:p>
      </dgm:t>
    </dgm:pt>
    <dgm:pt modelId="{97993E98-F600-4831-A458-DF7BA19060A6}" type="parTrans" cxnId="{C8770F25-58B3-433B-9C94-4B819D0C3F7B}">
      <dgm:prSet/>
      <dgm:spPr/>
      <dgm:t>
        <a:bodyPr/>
        <a:lstStyle/>
        <a:p>
          <a:endParaRPr lang="en-US"/>
        </a:p>
      </dgm:t>
    </dgm:pt>
    <dgm:pt modelId="{58F8BF03-8A45-4189-BEC3-76C49E2DFAE2}" type="sibTrans" cxnId="{C8770F25-58B3-433B-9C94-4B819D0C3F7B}">
      <dgm:prSet/>
      <dgm:spPr/>
      <dgm:t>
        <a:bodyPr/>
        <a:lstStyle/>
        <a:p>
          <a:endParaRPr lang="en-US"/>
        </a:p>
      </dgm:t>
    </dgm:pt>
    <dgm:pt modelId="{986E6A2C-7928-47CE-9317-C8F10469E4D2}">
      <dgm:prSet/>
      <dgm:spPr/>
      <dgm:t>
        <a:bodyPr/>
        <a:lstStyle/>
        <a:p>
          <a:pPr>
            <a:defRPr cap="all"/>
          </a:pPr>
          <a:r>
            <a:rPr lang="en-US" dirty="0"/>
            <a:t>Used holdout testing data to output final results</a:t>
          </a:r>
        </a:p>
      </dgm:t>
    </dgm:pt>
    <dgm:pt modelId="{5BA2EC53-6A8D-44FF-95BD-B5136453847B}" type="parTrans" cxnId="{5BBC518D-FB0A-40AE-89BE-82C0CB9AF457}">
      <dgm:prSet/>
      <dgm:spPr/>
      <dgm:t>
        <a:bodyPr/>
        <a:lstStyle/>
        <a:p>
          <a:endParaRPr lang="en-US"/>
        </a:p>
      </dgm:t>
    </dgm:pt>
    <dgm:pt modelId="{D5EBCD0A-7562-41CE-B6FD-CA5388BF8752}" type="sibTrans" cxnId="{5BBC518D-FB0A-40AE-89BE-82C0CB9AF457}">
      <dgm:prSet/>
      <dgm:spPr/>
      <dgm:t>
        <a:bodyPr/>
        <a:lstStyle/>
        <a:p>
          <a:endParaRPr lang="en-US"/>
        </a:p>
      </dgm:t>
    </dgm:pt>
    <dgm:pt modelId="{ACABC45F-B4E5-4390-9E2A-86CC1E463F3F}" type="pres">
      <dgm:prSet presAssocID="{A3428508-F310-4C89-86FA-8EF97EB9FE9C}" presName="root" presStyleCnt="0">
        <dgm:presLayoutVars>
          <dgm:dir/>
          <dgm:resizeHandles val="exact"/>
        </dgm:presLayoutVars>
      </dgm:prSet>
      <dgm:spPr/>
    </dgm:pt>
    <dgm:pt modelId="{938A7A9C-0333-4A6A-8A24-4634C3A6C73F}" type="pres">
      <dgm:prSet presAssocID="{5D0E95B4-9692-4899-9F4B-65559D244044}" presName="compNode" presStyleCnt="0"/>
      <dgm:spPr/>
    </dgm:pt>
    <dgm:pt modelId="{A9342AA1-520B-4240-9846-C0A9E0C26DCA}" type="pres">
      <dgm:prSet presAssocID="{5D0E95B4-9692-4899-9F4B-65559D244044}" presName="iconBgRect" presStyleLbl="bgShp" presStyleIdx="0" presStyleCnt="4"/>
      <dgm:spPr/>
    </dgm:pt>
    <dgm:pt modelId="{AB5FCFB0-6EEF-40D2-A62F-37F02A7EF687}" type="pres">
      <dgm:prSet presAssocID="{5D0E95B4-9692-4899-9F4B-65559D244044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ce"/>
        </a:ext>
      </dgm:extLst>
    </dgm:pt>
    <dgm:pt modelId="{0AEBC4A4-9D42-4C0F-B032-04B2638DA5AB}" type="pres">
      <dgm:prSet presAssocID="{5D0E95B4-9692-4899-9F4B-65559D244044}" presName="spaceRect" presStyleCnt="0"/>
      <dgm:spPr/>
    </dgm:pt>
    <dgm:pt modelId="{4EBF37F1-27B4-4712-961D-C59351978B22}" type="pres">
      <dgm:prSet presAssocID="{5D0E95B4-9692-4899-9F4B-65559D244044}" presName="textRect" presStyleLbl="revTx" presStyleIdx="0" presStyleCnt="4">
        <dgm:presLayoutVars>
          <dgm:chMax val="1"/>
          <dgm:chPref val="1"/>
        </dgm:presLayoutVars>
      </dgm:prSet>
      <dgm:spPr/>
    </dgm:pt>
    <dgm:pt modelId="{CD1DD408-A32F-48EE-B8EB-E3DD61018F68}" type="pres">
      <dgm:prSet presAssocID="{5C9A0C57-A5E7-4BC3-B1D9-33A5BA62D390}" presName="sibTrans" presStyleCnt="0"/>
      <dgm:spPr/>
    </dgm:pt>
    <dgm:pt modelId="{C3C9F08A-881D-4779-A1E0-EC9DCEE441EA}" type="pres">
      <dgm:prSet presAssocID="{D8A34946-9CC0-4148-B973-BA92C008A0B9}" presName="compNode" presStyleCnt="0"/>
      <dgm:spPr/>
    </dgm:pt>
    <dgm:pt modelId="{17A388B5-E21B-43DC-BACF-9706493A9B8A}" type="pres">
      <dgm:prSet presAssocID="{D8A34946-9CC0-4148-B973-BA92C008A0B9}" presName="iconBgRect" presStyleLbl="bgShp" presStyleIdx="1" presStyleCnt="4"/>
      <dgm:spPr/>
    </dgm:pt>
    <dgm:pt modelId="{DF050CB4-E5B7-437C-A484-DACEBEE6C70F}" type="pres">
      <dgm:prSet presAssocID="{D8A34946-9CC0-4148-B973-BA92C008A0B9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edical"/>
        </a:ext>
      </dgm:extLst>
    </dgm:pt>
    <dgm:pt modelId="{18164395-66DC-4ED3-BDAB-7B02067103BB}" type="pres">
      <dgm:prSet presAssocID="{D8A34946-9CC0-4148-B973-BA92C008A0B9}" presName="spaceRect" presStyleCnt="0"/>
      <dgm:spPr/>
    </dgm:pt>
    <dgm:pt modelId="{D023D926-FA2B-4A4B-BE3E-E2A64807EE0E}" type="pres">
      <dgm:prSet presAssocID="{D8A34946-9CC0-4148-B973-BA92C008A0B9}" presName="textRect" presStyleLbl="revTx" presStyleIdx="1" presStyleCnt="4">
        <dgm:presLayoutVars>
          <dgm:chMax val="1"/>
          <dgm:chPref val="1"/>
        </dgm:presLayoutVars>
      </dgm:prSet>
      <dgm:spPr/>
    </dgm:pt>
    <dgm:pt modelId="{48B789D6-4700-4D82-9F57-D395B75C75FD}" type="pres">
      <dgm:prSet presAssocID="{FACC98EE-9538-4538-ACC2-9F97A0678E01}" presName="sibTrans" presStyleCnt="0"/>
      <dgm:spPr/>
    </dgm:pt>
    <dgm:pt modelId="{44DF51CA-488E-441B-8E35-784B7BD482EC}" type="pres">
      <dgm:prSet presAssocID="{DC544485-F0AD-4A9D-9DA0-675E76494C06}" presName="compNode" presStyleCnt="0"/>
      <dgm:spPr/>
    </dgm:pt>
    <dgm:pt modelId="{B0D00906-8792-4621-8B28-9C349160EAA6}" type="pres">
      <dgm:prSet presAssocID="{DC544485-F0AD-4A9D-9DA0-675E76494C06}" presName="iconBgRect" presStyleLbl="bgShp" presStyleIdx="2" presStyleCnt="4"/>
      <dgm:spPr/>
    </dgm:pt>
    <dgm:pt modelId="{0631FE07-B4A0-4284-ABA4-989134F9E48A}" type="pres">
      <dgm:prSet presAssocID="{DC544485-F0AD-4A9D-9DA0-675E76494C06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0A5477CC-864E-4431-880E-FE5EB30B0EED}" type="pres">
      <dgm:prSet presAssocID="{DC544485-F0AD-4A9D-9DA0-675E76494C06}" presName="spaceRect" presStyleCnt="0"/>
      <dgm:spPr/>
    </dgm:pt>
    <dgm:pt modelId="{36146783-926B-4197-9861-15CA3073D0CB}" type="pres">
      <dgm:prSet presAssocID="{DC544485-F0AD-4A9D-9DA0-675E76494C06}" presName="textRect" presStyleLbl="revTx" presStyleIdx="2" presStyleCnt="4">
        <dgm:presLayoutVars>
          <dgm:chMax val="1"/>
          <dgm:chPref val="1"/>
        </dgm:presLayoutVars>
      </dgm:prSet>
      <dgm:spPr/>
    </dgm:pt>
    <dgm:pt modelId="{EFC310BA-8C8A-496F-A96E-AD7CDBEB79D4}" type="pres">
      <dgm:prSet presAssocID="{58F8BF03-8A45-4189-BEC3-76C49E2DFAE2}" presName="sibTrans" presStyleCnt="0"/>
      <dgm:spPr/>
    </dgm:pt>
    <dgm:pt modelId="{2E613C17-D6B7-4DFC-BE96-E16DD4D8D6DB}" type="pres">
      <dgm:prSet presAssocID="{986E6A2C-7928-47CE-9317-C8F10469E4D2}" presName="compNode" presStyleCnt="0"/>
      <dgm:spPr/>
    </dgm:pt>
    <dgm:pt modelId="{38A6079E-FD28-453B-A17A-43C33460CF65}" type="pres">
      <dgm:prSet presAssocID="{986E6A2C-7928-47CE-9317-C8F10469E4D2}" presName="iconBgRect" presStyleLbl="bgShp" presStyleIdx="3" presStyleCnt="4"/>
      <dgm:spPr/>
    </dgm:pt>
    <dgm:pt modelId="{7B0D8F40-AC8B-4819-8382-63B4A15F5AB9}" type="pres">
      <dgm:prSet presAssocID="{986E6A2C-7928-47CE-9317-C8F10469E4D2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BDE0871E-67A8-463F-B88A-30F74C433EAA}" type="pres">
      <dgm:prSet presAssocID="{986E6A2C-7928-47CE-9317-C8F10469E4D2}" presName="spaceRect" presStyleCnt="0"/>
      <dgm:spPr/>
    </dgm:pt>
    <dgm:pt modelId="{F921DCDA-2D0C-452A-8A9F-E160FBE1BD5C}" type="pres">
      <dgm:prSet presAssocID="{986E6A2C-7928-47CE-9317-C8F10469E4D2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33E9CE13-87A8-49A2-8518-C17A7584ED40}" srcId="{A3428508-F310-4C89-86FA-8EF97EB9FE9C}" destId="{D8A34946-9CC0-4148-B973-BA92C008A0B9}" srcOrd="1" destOrd="0" parTransId="{CC6CD151-CE78-4CF6-8FE2-5A5117281D5A}" sibTransId="{FACC98EE-9538-4538-ACC2-9F97A0678E01}"/>
    <dgm:cxn modelId="{4B112014-196E-4CF9-838A-0BB66C933A36}" type="presOf" srcId="{5D0E95B4-9692-4899-9F4B-65559D244044}" destId="{4EBF37F1-27B4-4712-961D-C59351978B22}" srcOrd="0" destOrd="0" presId="urn:microsoft.com/office/officeart/2018/5/layout/IconCircleLabelList"/>
    <dgm:cxn modelId="{C8770F25-58B3-433B-9C94-4B819D0C3F7B}" srcId="{A3428508-F310-4C89-86FA-8EF97EB9FE9C}" destId="{DC544485-F0AD-4A9D-9DA0-675E76494C06}" srcOrd="2" destOrd="0" parTransId="{97993E98-F600-4831-A458-DF7BA19060A6}" sibTransId="{58F8BF03-8A45-4189-BEC3-76C49E2DFAE2}"/>
    <dgm:cxn modelId="{35B9C159-BF77-4B61-842C-973C0E6ECFE1}" srcId="{A3428508-F310-4C89-86FA-8EF97EB9FE9C}" destId="{5D0E95B4-9692-4899-9F4B-65559D244044}" srcOrd="0" destOrd="0" parTransId="{72049F78-B2FC-4120-838F-A3A98C438D2A}" sibTransId="{5C9A0C57-A5E7-4BC3-B1D9-33A5BA62D390}"/>
    <dgm:cxn modelId="{C379BD78-DBD5-4897-927C-36DB186FA2E2}" type="presOf" srcId="{D8A34946-9CC0-4148-B973-BA92C008A0B9}" destId="{D023D926-FA2B-4A4B-BE3E-E2A64807EE0E}" srcOrd="0" destOrd="0" presId="urn:microsoft.com/office/officeart/2018/5/layout/IconCircleLabelList"/>
    <dgm:cxn modelId="{5BBC518D-FB0A-40AE-89BE-82C0CB9AF457}" srcId="{A3428508-F310-4C89-86FA-8EF97EB9FE9C}" destId="{986E6A2C-7928-47CE-9317-C8F10469E4D2}" srcOrd="3" destOrd="0" parTransId="{5BA2EC53-6A8D-44FF-95BD-B5136453847B}" sibTransId="{D5EBCD0A-7562-41CE-B6FD-CA5388BF8752}"/>
    <dgm:cxn modelId="{B4A15191-2C18-4E1C-9937-025E8357B05F}" type="presOf" srcId="{DC544485-F0AD-4A9D-9DA0-675E76494C06}" destId="{36146783-926B-4197-9861-15CA3073D0CB}" srcOrd="0" destOrd="0" presId="urn:microsoft.com/office/officeart/2018/5/layout/IconCircleLabelList"/>
    <dgm:cxn modelId="{FFEE7E92-957B-454A-A3AA-8FD477665B52}" type="presOf" srcId="{986E6A2C-7928-47CE-9317-C8F10469E4D2}" destId="{F921DCDA-2D0C-452A-8A9F-E160FBE1BD5C}" srcOrd="0" destOrd="0" presId="urn:microsoft.com/office/officeart/2018/5/layout/IconCircleLabelList"/>
    <dgm:cxn modelId="{69F59AAD-992E-4EBA-A39A-D9DC1F49F580}" type="presOf" srcId="{A3428508-F310-4C89-86FA-8EF97EB9FE9C}" destId="{ACABC45F-B4E5-4390-9E2A-86CC1E463F3F}" srcOrd="0" destOrd="0" presId="urn:microsoft.com/office/officeart/2018/5/layout/IconCircleLabelList"/>
    <dgm:cxn modelId="{EDCB0719-1F2B-405F-A1AB-CF5BF8D8EDBA}" type="presParOf" srcId="{ACABC45F-B4E5-4390-9E2A-86CC1E463F3F}" destId="{938A7A9C-0333-4A6A-8A24-4634C3A6C73F}" srcOrd="0" destOrd="0" presId="urn:microsoft.com/office/officeart/2018/5/layout/IconCircleLabelList"/>
    <dgm:cxn modelId="{BB678B67-8352-42F1-AE88-D1ABCFB726F1}" type="presParOf" srcId="{938A7A9C-0333-4A6A-8A24-4634C3A6C73F}" destId="{A9342AA1-520B-4240-9846-C0A9E0C26DCA}" srcOrd="0" destOrd="0" presId="urn:microsoft.com/office/officeart/2018/5/layout/IconCircleLabelList"/>
    <dgm:cxn modelId="{D89A3644-4730-4BFF-99A9-C56D71C23F01}" type="presParOf" srcId="{938A7A9C-0333-4A6A-8A24-4634C3A6C73F}" destId="{AB5FCFB0-6EEF-40D2-A62F-37F02A7EF687}" srcOrd="1" destOrd="0" presId="urn:microsoft.com/office/officeart/2018/5/layout/IconCircleLabelList"/>
    <dgm:cxn modelId="{933F58BD-E412-429F-8C0C-A1A5901B962E}" type="presParOf" srcId="{938A7A9C-0333-4A6A-8A24-4634C3A6C73F}" destId="{0AEBC4A4-9D42-4C0F-B032-04B2638DA5AB}" srcOrd="2" destOrd="0" presId="urn:microsoft.com/office/officeart/2018/5/layout/IconCircleLabelList"/>
    <dgm:cxn modelId="{41B97763-C853-4712-8CB8-A0CFA853D3BC}" type="presParOf" srcId="{938A7A9C-0333-4A6A-8A24-4634C3A6C73F}" destId="{4EBF37F1-27B4-4712-961D-C59351978B22}" srcOrd="3" destOrd="0" presId="urn:microsoft.com/office/officeart/2018/5/layout/IconCircleLabelList"/>
    <dgm:cxn modelId="{CC8201CA-35B5-487E-B49A-0A7197A4A44C}" type="presParOf" srcId="{ACABC45F-B4E5-4390-9E2A-86CC1E463F3F}" destId="{CD1DD408-A32F-48EE-B8EB-E3DD61018F68}" srcOrd="1" destOrd="0" presId="urn:microsoft.com/office/officeart/2018/5/layout/IconCircleLabelList"/>
    <dgm:cxn modelId="{45090858-9B39-43AE-9DB1-F0E3762AAD9F}" type="presParOf" srcId="{ACABC45F-B4E5-4390-9E2A-86CC1E463F3F}" destId="{C3C9F08A-881D-4779-A1E0-EC9DCEE441EA}" srcOrd="2" destOrd="0" presId="urn:microsoft.com/office/officeart/2018/5/layout/IconCircleLabelList"/>
    <dgm:cxn modelId="{3DCDAA5B-279D-4973-951E-384B218481B5}" type="presParOf" srcId="{C3C9F08A-881D-4779-A1E0-EC9DCEE441EA}" destId="{17A388B5-E21B-43DC-BACF-9706493A9B8A}" srcOrd="0" destOrd="0" presId="urn:microsoft.com/office/officeart/2018/5/layout/IconCircleLabelList"/>
    <dgm:cxn modelId="{6B0A1F39-9B91-45A6-A0DC-1828C04DCEAF}" type="presParOf" srcId="{C3C9F08A-881D-4779-A1E0-EC9DCEE441EA}" destId="{DF050CB4-E5B7-437C-A484-DACEBEE6C70F}" srcOrd="1" destOrd="0" presId="urn:microsoft.com/office/officeart/2018/5/layout/IconCircleLabelList"/>
    <dgm:cxn modelId="{FE6CC65B-B690-4A02-BE79-78DCDCA6C095}" type="presParOf" srcId="{C3C9F08A-881D-4779-A1E0-EC9DCEE441EA}" destId="{18164395-66DC-4ED3-BDAB-7B02067103BB}" srcOrd="2" destOrd="0" presId="urn:microsoft.com/office/officeart/2018/5/layout/IconCircleLabelList"/>
    <dgm:cxn modelId="{678AE837-F6E8-4953-B0C2-8734AA0D73F7}" type="presParOf" srcId="{C3C9F08A-881D-4779-A1E0-EC9DCEE441EA}" destId="{D023D926-FA2B-4A4B-BE3E-E2A64807EE0E}" srcOrd="3" destOrd="0" presId="urn:microsoft.com/office/officeart/2018/5/layout/IconCircleLabelList"/>
    <dgm:cxn modelId="{00511C7D-5F79-4289-B79D-ACFA41A582AC}" type="presParOf" srcId="{ACABC45F-B4E5-4390-9E2A-86CC1E463F3F}" destId="{48B789D6-4700-4D82-9F57-D395B75C75FD}" srcOrd="3" destOrd="0" presId="urn:microsoft.com/office/officeart/2018/5/layout/IconCircleLabelList"/>
    <dgm:cxn modelId="{510637D1-592F-4ECC-894F-2BAEA5424CF2}" type="presParOf" srcId="{ACABC45F-B4E5-4390-9E2A-86CC1E463F3F}" destId="{44DF51CA-488E-441B-8E35-784B7BD482EC}" srcOrd="4" destOrd="0" presId="urn:microsoft.com/office/officeart/2018/5/layout/IconCircleLabelList"/>
    <dgm:cxn modelId="{082592D1-F4B0-417B-8D60-21B4F0F803B4}" type="presParOf" srcId="{44DF51CA-488E-441B-8E35-784B7BD482EC}" destId="{B0D00906-8792-4621-8B28-9C349160EAA6}" srcOrd="0" destOrd="0" presId="urn:microsoft.com/office/officeart/2018/5/layout/IconCircleLabelList"/>
    <dgm:cxn modelId="{EEEC4634-6A3E-47C9-998A-17A020C05E4E}" type="presParOf" srcId="{44DF51CA-488E-441B-8E35-784B7BD482EC}" destId="{0631FE07-B4A0-4284-ABA4-989134F9E48A}" srcOrd="1" destOrd="0" presId="urn:microsoft.com/office/officeart/2018/5/layout/IconCircleLabelList"/>
    <dgm:cxn modelId="{1283C4DE-AD89-46C8-896F-1244F937B125}" type="presParOf" srcId="{44DF51CA-488E-441B-8E35-784B7BD482EC}" destId="{0A5477CC-864E-4431-880E-FE5EB30B0EED}" srcOrd="2" destOrd="0" presId="urn:microsoft.com/office/officeart/2018/5/layout/IconCircleLabelList"/>
    <dgm:cxn modelId="{DD7DAEEE-8C2D-4129-80A7-64E5C96D1928}" type="presParOf" srcId="{44DF51CA-488E-441B-8E35-784B7BD482EC}" destId="{36146783-926B-4197-9861-15CA3073D0CB}" srcOrd="3" destOrd="0" presId="urn:microsoft.com/office/officeart/2018/5/layout/IconCircleLabelList"/>
    <dgm:cxn modelId="{66C301EF-1117-4F2D-A1A8-4B44F87B728C}" type="presParOf" srcId="{ACABC45F-B4E5-4390-9E2A-86CC1E463F3F}" destId="{EFC310BA-8C8A-496F-A96E-AD7CDBEB79D4}" srcOrd="5" destOrd="0" presId="urn:microsoft.com/office/officeart/2018/5/layout/IconCircleLabelList"/>
    <dgm:cxn modelId="{0A255D8C-DFBD-49AA-9943-883B7E8103A0}" type="presParOf" srcId="{ACABC45F-B4E5-4390-9E2A-86CC1E463F3F}" destId="{2E613C17-D6B7-4DFC-BE96-E16DD4D8D6DB}" srcOrd="6" destOrd="0" presId="urn:microsoft.com/office/officeart/2018/5/layout/IconCircleLabelList"/>
    <dgm:cxn modelId="{5A745860-204B-40F1-A78F-422DE89DEC5E}" type="presParOf" srcId="{2E613C17-D6B7-4DFC-BE96-E16DD4D8D6DB}" destId="{38A6079E-FD28-453B-A17A-43C33460CF65}" srcOrd="0" destOrd="0" presId="urn:microsoft.com/office/officeart/2018/5/layout/IconCircleLabelList"/>
    <dgm:cxn modelId="{8D7E55F6-2743-4D03-B5B4-EFDEA2912BFB}" type="presParOf" srcId="{2E613C17-D6B7-4DFC-BE96-E16DD4D8D6DB}" destId="{7B0D8F40-AC8B-4819-8382-63B4A15F5AB9}" srcOrd="1" destOrd="0" presId="urn:microsoft.com/office/officeart/2018/5/layout/IconCircleLabelList"/>
    <dgm:cxn modelId="{C95C7C75-70AB-4389-AAE4-B4CE9D4B0F5B}" type="presParOf" srcId="{2E613C17-D6B7-4DFC-BE96-E16DD4D8D6DB}" destId="{BDE0871E-67A8-463F-B88A-30F74C433EAA}" srcOrd="2" destOrd="0" presId="urn:microsoft.com/office/officeart/2018/5/layout/IconCircleLabelList"/>
    <dgm:cxn modelId="{FE1EC80F-3DA2-40A4-9F9B-B4FADBE903F8}" type="presParOf" srcId="{2E613C17-D6B7-4DFC-BE96-E16DD4D8D6DB}" destId="{F921DCDA-2D0C-452A-8A9F-E160FBE1BD5C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342AA1-520B-4240-9846-C0A9E0C26DCA}">
      <dsp:nvSpPr>
        <dsp:cNvPr id="0" name=""/>
        <dsp:cNvSpPr/>
      </dsp:nvSpPr>
      <dsp:spPr>
        <a:xfrm>
          <a:off x="575069" y="613184"/>
          <a:ext cx="1246710" cy="124671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B5FCFB0-6EEF-40D2-A62F-37F02A7EF687}">
      <dsp:nvSpPr>
        <dsp:cNvPr id="0" name=""/>
        <dsp:cNvSpPr/>
      </dsp:nvSpPr>
      <dsp:spPr>
        <a:xfrm>
          <a:off x="840761" y="878877"/>
          <a:ext cx="715325" cy="71532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EBF37F1-27B4-4712-961D-C59351978B22}">
      <dsp:nvSpPr>
        <dsp:cNvPr id="0" name=""/>
        <dsp:cNvSpPr/>
      </dsp:nvSpPr>
      <dsp:spPr>
        <a:xfrm>
          <a:off x="176530" y="2248215"/>
          <a:ext cx="2043787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300" kern="1200" dirty="0"/>
            <a:t>Clean the Dataset (Dropped N/A Values, converted column values)</a:t>
          </a:r>
        </a:p>
      </dsp:txBody>
      <dsp:txXfrm>
        <a:off x="176530" y="2248215"/>
        <a:ext cx="2043787" cy="720000"/>
      </dsp:txXfrm>
    </dsp:sp>
    <dsp:sp modelId="{17A388B5-E21B-43DC-BACF-9706493A9B8A}">
      <dsp:nvSpPr>
        <dsp:cNvPr id="0" name=""/>
        <dsp:cNvSpPr/>
      </dsp:nvSpPr>
      <dsp:spPr>
        <a:xfrm>
          <a:off x="2976519" y="613184"/>
          <a:ext cx="1246710" cy="124671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F050CB4-E5B7-437C-A484-DACEBEE6C70F}">
      <dsp:nvSpPr>
        <dsp:cNvPr id="0" name=""/>
        <dsp:cNvSpPr/>
      </dsp:nvSpPr>
      <dsp:spPr>
        <a:xfrm>
          <a:off x="3242212" y="878877"/>
          <a:ext cx="715325" cy="71532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023D926-FA2B-4A4B-BE3E-E2A64807EE0E}">
      <dsp:nvSpPr>
        <dsp:cNvPr id="0" name=""/>
        <dsp:cNvSpPr/>
      </dsp:nvSpPr>
      <dsp:spPr>
        <a:xfrm>
          <a:off x="2577981" y="2248215"/>
          <a:ext cx="2043787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300" kern="1200"/>
            <a:t>EDA.</a:t>
          </a:r>
        </a:p>
      </dsp:txBody>
      <dsp:txXfrm>
        <a:off x="2577981" y="2248215"/>
        <a:ext cx="2043787" cy="720000"/>
      </dsp:txXfrm>
    </dsp:sp>
    <dsp:sp modelId="{B0D00906-8792-4621-8B28-9C349160EAA6}">
      <dsp:nvSpPr>
        <dsp:cNvPr id="0" name=""/>
        <dsp:cNvSpPr/>
      </dsp:nvSpPr>
      <dsp:spPr>
        <a:xfrm>
          <a:off x="5377969" y="613184"/>
          <a:ext cx="1246710" cy="1246710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631FE07-B4A0-4284-ABA4-989134F9E48A}">
      <dsp:nvSpPr>
        <dsp:cNvPr id="0" name=""/>
        <dsp:cNvSpPr/>
      </dsp:nvSpPr>
      <dsp:spPr>
        <a:xfrm>
          <a:off x="5643662" y="878877"/>
          <a:ext cx="715325" cy="71532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146783-926B-4197-9861-15CA3073D0CB}">
      <dsp:nvSpPr>
        <dsp:cNvPr id="0" name=""/>
        <dsp:cNvSpPr/>
      </dsp:nvSpPr>
      <dsp:spPr>
        <a:xfrm>
          <a:off x="4979431" y="2248215"/>
          <a:ext cx="2043787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300" kern="1200"/>
            <a:t>Trained Models</a:t>
          </a:r>
        </a:p>
      </dsp:txBody>
      <dsp:txXfrm>
        <a:off x="4979431" y="2248215"/>
        <a:ext cx="2043787" cy="720000"/>
      </dsp:txXfrm>
    </dsp:sp>
    <dsp:sp modelId="{38A6079E-FD28-453B-A17A-43C33460CF65}">
      <dsp:nvSpPr>
        <dsp:cNvPr id="0" name=""/>
        <dsp:cNvSpPr/>
      </dsp:nvSpPr>
      <dsp:spPr>
        <a:xfrm>
          <a:off x="7779420" y="613184"/>
          <a:ext cx="1246710" cy="1246710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0D8F40-AC8B-4819-8382-63B4A15F5AB9}">
      <dsp:nvSpPr>
        <dsp:cNvPr id="0" name=""/>
        <dsp:cNvSpPr/>
      </dsp:nvSpPr>
      <dsp:spPr>
        <a:xfrm>
          <a:off x="8045112" y="878877"/>
          <a:ext cx="715325" cy="71532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21DCDA-2D0C-452A-8A9F-E160FBE1BD5C}">
      <dsp:nvSpPr>
        <dsp:cNvPr id="0" name=""/>
        <dsp:cNvSpPr/>
      </dsp:nvSpPr>
      <dsp:spPr>
        <a:xfrm>
          <a:off x="7380881" y="2248215"/>
          <a:ext cx="2043787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300" kern="1200" dirty="0"/>
            <a:t>Used holdout testing data to output final results</a:t>
          </a:r>
        </a:p>
      </dsp:txBody>
      <dsp:txXfrm>
        <a:off x="7380881" y="2248215"/>
        <a:ext cx="2043787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79B32BA2-6363-0F4B-9864-851523697741}" type="datetimeFigureOut">
              <a:rPr lang="en-US" smtClean="0"/>
              <a:t>8/3/20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C8029E6F-A268-314F-A8BD-3A46F2343F3B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27634110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32BA2-6363-0F4B-9864-851523697741}" type="datetimeFigureOut">
              <a:rPr lang="en-US" smtClean="0"/>
              <a:t>8/3/20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29E6F-A268-314F-A8BD-3A46F2343F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7447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32BA2-6363-0F4B-9864-851523697741}" type="datetimeFigureOut">
              <a:rPr lang="en-US" smtClean="0"/>
              <a:t>8/3/20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29E6F-A268-314F-A8BD-3A46F2343F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8545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32BA2-6363-0F4B-9864-851523697741}" type="datetimeFigureOut">
              <a:rPr lang="en-US" smtClean="0"/>
              <a:t>8/3/20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29E6F-A268-314F-A8BD-3A46F2343F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7593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9B32BA2-6363-0F4B-9864-851523697741}" type="datetimeFigureOut">
              <a:rPr lang="en-US" smtClean="0"/>
              <a:t>8/3/20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8029E6F-A268-314F-A8BD-3A46F2343F3B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40141131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32BA2-6363-0F4B-9864-851523697741}" type="datetimeFigureOut">
              <a:rPr lang="en-US" smtClean="0"/>
              <a:t>8/3/20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29E6F-A268-314F-A8BD-3A46F2343F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0335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32BA2-6363-0F4B-9864-851523697741}" type="datetimeFigureOut">
              <a:rPr lang="en-US" smtClean="0"/>
              <a:t>8/3/20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29E6F-A268-314F-A8BD-3A46F2343F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460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32BA2-6363-0F4B-9864-851523697741}" type="datetimeFigureOut">
              <a:rPr lang="en-US" smtClean="0"/>
              <a:t>8/3/20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29E6F-A268-314F-A8BD-3A46F2343F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1495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32BA2-6363-0F4B-9864-851523697741}" type="datetimeFigureOut">
              <a:rPr lang="en-US" smtClean="0"/>
              <a:t>8/3/20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029E6F-A268-314F-A8BD-3A46F2343F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2393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9B32BA2-6363-0F4B-9864-851523697741}" type="datetimeFigureOut">
              <a:rPr lang="en-US" smtClean="0"/>
              <a:t>8/3/20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8029E6F-A268-314F-A8BD-3A46F2343F3B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4340367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9B32BA2-6363-0F4B-9864-851523697741}" type="datetimeFigureOut">
              <a:rPr lang="en-US" smtClean="0"/>
              <a:t>8/3/20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8029E6F-A268-314F-A8BD-3A46F2343F3B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1750182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79B32BA2-6363-0F4B-9864-851523697741}" type="datetimeFigureOut">
              <a:rPr lang="en-US" smtClean="0"/>
              <a:t>8/3/20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C8029E6F-A268-314F-A8BD-3A46F2343F3B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6777403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ABA7F3F-D56F-4C06-84AC-03FC83B064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15374B5-D7C8-4AA9-BE65-DB7A0CA9B4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C73A7452-ED0F-4903-A620-8D103E556C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F6A3F6CE-D581-4C37-8822-4F4A68325E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84FC9D9-E020-6D4F-BE20-9F1C130473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>
            <a:normAutofit/>
          </a:bodyPr>
          <a:lstStyle/>
          <a:p>
            <a:r>
              <a:rPr lang="en-US"/>
              <a:t>Online shoppers Intentions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FBE10D-FD78-F742-BC6A-EA55D2D4B2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Project 3 – Classification</a:t>
            </a:r>
          </a:p>
          <a:p>
            <a:pPr>
              <a:spcAft>
                <a:spcPts val="600"/>
              </a:spcAft>
            </a:pPr>
            <a:r>
              <a:rPr lang="en-US"/>
              <a:t>Rudy Wang</a:t>
            </a:r>
          </a:p>
        </p:txBody>
      </p:sp>
    </p:spTree>
    <p:extLst>
      <p:ext uri="{BB962C8B-B14F-4D97-AF65-F5344CB8AC3E}">
        <p14:creationId xmlns:p14="http://schemas.microsoft.com/office/powerpoint/2010/main" val="38607367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540A2-BD8D-EA4C-9220-FBE4724B4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518AD4-DA34-8445-A017-14802A7D9C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Page Value setup is </a:t>
            </a:r>
            <a:r>
              <a:rPr lang="en-US" b="1" dirty="0"/>
              <a:t>critical</a:t>
            </a:r>
            <a:r>
              <a:rPr lang="en-US" dirty="0"/>
              <a:t> when it comes to classifying a visitor’s online shopping habit.</a:t>
            </a:r>
          </a:p>
          <a:p>
            <a:r>
              <a:rPr lang="en-US" dirty="0"/>
              <a:t>Precision sharply dropped in every single model when Page Value was removed as a feature. Recall remained relatively stable without Page Value as a feature.</a:t>
            </a:r>
          </a:p>
          <a:p>
            <a:r>
              <a:rPr lang="en-US" dirty="0"/>
              <a:t>Although Exit Rates can show a visitor’s lack of interest immediately, a focus on finding a higher page value on specific pages can be the difference between missing a potential “hook, line, and sinker” and hitting the special sweet-spot that grabs a visitor’s attention.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68945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088356-3E53-F348-88AD-41058ED8D5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 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0C647D-C394-8248-9772-75EF044393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4412" y="2171700"/>
            <a:ext cx="4827588" cy="3958022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3A7669E-5A7F-6A40-851E-4E1A4C0BFD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92248" y="2214179"/>
            <a:ext cx="4827587" cy="395802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6269875-F966-EC4B-8FD2-12ABC1D14CA4}"/>
              </a:ext>
            </a:extLst>
          </p:cNvPr>
          <p:cNvSpPr txBox="1"/>
          <p:nvPr/>
        </p:nvSpPr>
        <p:spPr>
          <a:xfrm>
            <a:off x="2534441" y="1567848"/>
            <a:ext cx="27431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err="1"/>
              <a:t>XGBoost</a:t>
            </a:r>
            <a:endParaRPr lang="en-US" i="1" dirty="0"/>
          </a:p>
          <a:p>
            <a:r>
              <a:rPr lang="en-US" i="1" dirty="0"/>
              <a:t>Confusion Matrix w/ PV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ED458A-EE32-2F47-81B9-81D3EB298533}"/>
              </a:ext>
            </a:extLst>
          </p:cNvPr>
          <p:cNvSpPr txBox="1"/>
          <p:nvPr/>
        </p:nvSpPr>
        <p:spPr>
          <a:xfrm>
            <a:off x="8077201" y="1525369"/>
            <a:ext cx="27431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err="1"/>
              <a:t>XGBoost</a:t>
            </a:r>
            <a:endParaRPr lang="en-US" i="1" dirty="0"/>
          </a:p>
          <a:p>
            <a:r>
              <a:rPr lang="en-US" i="1" dirty="0"/>
              <a:t>Confusion Matrix w/o PV</a:t>
            </a:r>
          </a:p>
        </p:txBody>
      </p:sp>
    </p:spTree>
    <p:extLst>
      <p:ext uri="{BB962C8B-B14F-4D97-AF65-F5344CB8AC3E}">
        <p14:creationId xmlns:p14="http://schemas.microsoft.com/office/powerpoint/2010/main" val="18537902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9F884F-9A33-EC41-A978-963C0CB07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 II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B79472-AB4A-724B-8D66-A3DB83E395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4354" y="1287051"/>
            <a:ext cx="6381146" cy="5341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6988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1C244E-1378-984A-8AF0-12365E4E5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 III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6007C3-AB4E-3340-8602-272A511C8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972" y="3103178"/>
            <a:ext cx="10870082" cy="1257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0549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1B36A-99C4-3144-B470-2DFE63CC6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BUY OR NOT TO BUY…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4A4A9B-AF79-464B-AABB-336E1509F5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Kaggle Dataset (</a:t>
            </a:r>
            <a:r>
              <a:rPr lang="en-US" i="1" dirty="0"/>
              <a:t>Online Shoppers Intentions)</a:t>
            </a:r>
            <a:endParaRPr lang="en-US" dirty="0"/>
          </a:p>
          <a:p>
            <a:r>
              <a:rPr lang="en-US" dirty="0"/>
              <a:t>10 numerical and 8 categorical features.</a:t>
            </a:r>
          </a:p>
          <a:p>
            <a:r>
              <a:rPr lang="en-US" dirty="0"/>
              <a:t>12,330 observations in a 1-year period.</a:t>
            </a:r>
          </a:p>
          <a:p>
            <a:r>
              <a:rPr lang="en-US" dirty="0"/>
              <a:t> A better understanding of how consumer web behavior may lead to a purchase on a site. </a:t>
            </a:r>
          </a:p>
          <a:p>
            <a:r>
              <a:rPr lang="en-US" dirty="0"/>
              <a:t>Classifying Revenue vs No Revenue for each observation.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59855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6D7F0F-3465-024E-8723-4534FFB6C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>
            <a:normAutofit/>
          </a:bodyPr>
          <a:lstStyle/>
          <a:p>
            <a:r>
              <a:rPr lang="en-US" dirty="0"/>
              <a:t>THE PROCESS</a:t>
            </a:r>
          </a:p>
        </p:txBody>
      </p:sp>
      <p:graphicFrame>
        <p:nvGraphicFramePr>
          <p:cNvPr id="37" name="Content Placeholder 2">
            <a:extLst>
              <a:ext uri="{FF2B5EF4-FFF2-40B4-BE49-F238E27FC236}">
                <a16:creationId xmlns:a16="http://schemas.microsoft.com/office/drawing/2014/main" id="{16EA7CC1-85A1-4287-9737-FF0649C9F30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46668037"/>
              </p:ext>
            </p:extLst>
          </p:nvPr>
        </p:nvGraphicFramePr>
        <p:xfrm>
          <a:off x="1371600" y="2286000"/>
          <a:ext cx="9601200" cy="358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386399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F2AF66-B221-9441-B344-07DB333F72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IMBALANCE.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288827B-801E-7943-9008-B7B3999F4A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770"/>
          <a:stretch/>
        </p:blipFill>
        <p:spPr>
          <a:xfrm>
            <a:off x="1015015" y="3124200"/>
            <a:ext cx="10933113" cy="1834333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BFFA213-D4FC-9F46-B23A-52B9103047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638300"/>
            <a:ext cx="9601200" cy="3581400"/>
          </a:xfrm>
        </p:spPr>
        <p:txBody>
          <a:bodyPr/>
          <a:lstStyle/>
          <a:p>
            <a:r>
              <a:rPr lang="en-US" dirty="0"/>
              <a:t>Majority class was around 5x more than minority class.</a:t>
            </a:r>
          </a:p>
          <a:p>
            <a:r>
              <a:rPr lang="en-US" dirty="0"/>
              <a:t>Adjusted class weights for the minority vs majority to a 1 to 5 ratio.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4110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BB1337-CE56-5B47-99E3-F316C8FA7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EDA – PAGE VALUES STRONG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1275F1-78C9-0A49-9BE2-1806BD859B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638301"/>
            <a:ext cx="9601200" cy="3581400"/>
          </a:xfrm>
        </p:spPr>
        <p:txBody>
          <a:bodyPr/>
          <a:lstStyle/>
          <a:p>
            <a:r>
              <a:rPr lang="en-US" dirty="0"/>
              <a:t>Features derived from Google Web Analytics.</a:t>
            </a:r>
          </a:p>
          <a:p>
            <a:r>
              <a:rPr lang="en-US" dirty="0"/>
              <a:t>Page Values has a 0.51 correlation with our ‘Revenue’ feature.</a:t>
            </a:r>
          </a:p>
          <a:p>
            <a:r>
              <a:rPr lang="en-US" dirty="0"/>
              <a:t>Every other feature &lt; 0.20.</a:t>
            </a:r>
          </a:p>
          <a:p>
            <a:r>
              <a:rPr lang="en-US" dirty="0"/>
              <a:t>Constructed </a:t>
            </a:r>
            <a:r>
              <a:rPr lang="en-US" b="1" dirty="0"/>
              <a:t>two</a:t>
            </a:r>
            <a:r>
              <a:rPr lang="en-US" dirty="0"/>
              <a:t> separate datasets for training and testing: one that will include ’Page Values’ as a feature and one that does not include it as a feature.</a:t>
            </a:r>
          </a:p>
          <a:p>
            <a:r>
              <a:rPr lang="en-US" dirty="0"/>
              <a:t>Wanted to see whether other features outside of PV can classify ”Revenue” accurately.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4C33FB-2349-D24B-AEE5-B249AD52BD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5711" y="4686301"/>
            <a:ext cx="7870825" cy="176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1384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482E1D-0156-B547-B9DB-BCF2E3D68E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MODELS W/ PAGE VALUES FEATURE</a:t>
            </a:r>
          </a:p>
        </p:txBody>
      </p:sp>
      <p:graphicFrame>
        <p:nvGraphicFramePr>
          <p:cNvPr id="13" name="Table 13">
            <a:extLst>
              <a:ext uri="{FF2B5EF4-FFF2-40B4-BE49-F238E27FC236}">
                <a16:creationId xmlns:a16="http://schemas.microsoft.com/office/drawing/2014/main" id="{4A000EDC-78EB-AE45-9DA4-340C1A5A026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98353361"/>
              </p:ext>
            </p:extLst>
          </p:nvPr>
        </p:nvGraphicFramePr>
        <p:xfrm>
          <a:off x="966952" y="1749972"/>
          <a:ext cx="11004330" cy="2296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68110">
                  <a:extLst>
                    <a:ext uri="{9D8B030D-6E8A-4147-A177-3AD203B41FA5}">
                      <a16:colId xmlns:a16="http://schemas.microsoft.com/office/drawing/2014/main" val="2756399147"/>
                    </a:ext>
                  </a:extLst>
                </a:gridCol>
                <a:gridCol w="3668110">
                  <a:extLst>
                    <a:ext uri="{9D8B030D-6E8A-4147-A177-3AD203B41FA5}">
                      <a16:colId xmlns:a16="http://schemas.microsoft.com/office/drawing/2014/main" val="1120115757"/>
                    </a:ext>
                  </a:extLst>
                </a:gridCol>
                <a:gridCol w="3668110">
                  <a:extLst>
                    <a:ext uri="{9D8B030D-6E8A-4147-A177-3AD203B41FA5}">
                      <a16:colId xmlns:a16="http://schemas.microsoft.com/office/drawing/2014/main" val="26543377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F1 Training/Val. Score (CV = 5)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F1 Test Score (CV = 5)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10452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Logistic Regression – 2 Features</a:t>
                      </a:r>
                    </a:p>
                    <a:p>
                      <a:r>
                        <a:rPr lang="en-US" dirty="0"/>
                        <a:t>(C = 0.2, </a:t>
                      </a:r>
                      <a:r>
                        <a:rPr lang="en-US" dirty="0" err="1"/>
                        <a:t>class_weight</a:t>
                      </a:r>
                      <a:r>
                        <a:rPr lang="en-US" dirty="0"/>
                        <a:t> = {0: 1, 1: 5})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0.6749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0.6767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80052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SVC – 1 Feature</a:t>
                      </a:r>
                    </a:p>
                    <a:p>
                      <a:r>
                        <a:rPr lang="en-US" dirty="0"/>
                        <a:t>(C = 0.1, </a:t>
                      </a:r>
                      <a:r>
                        <a:rPr lang="en-US" dirty="0" err="1"/>
                        <a:t>class_weight</a:t>
                      </a:r>
                      <a:r>
                        <a:rPr lang="en-US" dirty="0"/>
                        <a:t> = {0: 1, 1:5}, gamma = 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0.6837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0.6837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95776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XGBoost</a:t>
                      </a:r>
                      <a:r>
                        <a:rPr lang="en-US" dirty="0"/>
                        <a:t> – All Features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0.9785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0.6964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9503829"/>
                  </a:ext>
                </a:extLst>
              </a:tr>
            </a:tbl>
          </a:graphicData>
        </a:graphic>
      </p:graphicFrame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DEDC68B6-2A8C-734F-9AFE-A03345B53128}"/>
              </a:ext>
            </a:extLst>
          </p:cNvPr>
          <p:cNvSpPr txBox="1">
            <a:spLocks/>
          </p:cNvSpPr>
          <p:nvPr/>
        </p:nvSpPr>
        <p:spPr>
          <a:xfrm>
            <a:off x="1371600" y="4274754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Interpretability: Logistic Regression Coefficients (Scaled)</a:t>
            </a:r>
          </a:p>
          <a:p>
            <a:pPr lvl="1"/>
            <a:r>
              <a:rPr lang="en-US" dirty="0"/>
              <a:t>Page Values: 2.255</a:t>
            </a:r>
          </a:p>
          <a:p>
            <a:pPr lvl="1"/>
            <a:r>
              <a:rPr lang="en-US" dirty="0"/>
              <a:t>Exit Rates: -0.832</a:t>
            </a:r>
          </a:p>
          <a:p>
            <a:r>
              <a:rPr lang="en-US" dirty="0"/>
              <a:t>Black Box Model: </a:t>
            </a:r>
            <a:r>
              <a:rPr lang="en-US" dirty="0" err="1"/>
              <a:t>XGBoost</a:t>
            </a:r>
            <a:r>
              <a:rPr lang="en-US" dirty="0"/>
              <a:t>, but not by much. I would still recommend SVC or Logistic Regression over </a:t>
            </a:r>
            <a:r>
              <a:rPr lang="en-US" dirty="0" err="1"/>
              <a:t>XGBoost</a:t>
            </a:r>
            <a:r>
              <a:rPr lang="en-US" dirty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65629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3334A4-17C0-D546-BDD9-C0A290D01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MODELS W/O PAGE VALUES FEATURE</a:t>
            </a:r>
          </a:p>
        </p:txBody>
      </p:sp>
      <p:graphicFrame>
        <p:nvGraphicFramePr>
          <p:cNvPr id="4" name="Table 13">
            <a:extLst>
              <a:ext uri="{FF2B5EF4-FFF2-40B4-BE49-F238E27FC236}">
                <a16:creationId xmlns:a16="http://schemas.microsoft.com/office/drawing/2014/main" id="{8C29E29D-1E21-5E47-9429-6C8A2A4D6D3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9648042"/>
              </p:ext>
            </p:extLst>
          </p:nvPr>
        </p:nvGraphicFramePr>
        <p:xfrm>
          <a:off x="966952" y="1749972"/>
          <a:ext cx="11004330" cy="2296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68110">
                  <a:extLst>
                    <a:ext uri="{9D8B030D-6E8A-4147-A177-3AD203B41FA5}">
                      <a16:colId xmlns:a16="http://schemas.microsoft.com/office/drawing/2014/main" val="2756399147"/>
                    </a:ext>
                  </a:extLst>
                </a:gridCol>
                <a:gridCol w="3668110">
                  <a:extLst>
                    <a:ext uri="{9D8B030D-6E8A-4147-A177-3AD203B41FA5}">
                      <a16:colId xmlns:a16="http://schemas.microsoft.com/office/drawing/2014/main" val="1120115757"/>
                    </a:ext>
                  </a:extLst>
                </a:gridCol>
                <a:gridCol w="3668110">
                  <a:extLst>
                    <a:ext uri="{9D8B030D-6E8A-4147-A177-3AD203B41FA5}">
                      <a16:colId xmlns:a16="http://schemas.microsoft.com/office/drawing/2014/main" val="26543377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F1 Training/Val. Score (CV = 5)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F1 Test Score (CV = 5)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10452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Logistic Regression – All Features</a:t>
                      </a:r>
                    </a:p>
                    <a:p>
                      <a:r>
                        <a:rPr lang="en-US" dirty="0"/>
                        <a:t>(C = 0.4, </a:t>
                      </a:r>
                      <a:r>
                        <a:rPr lang="en-US" dirty="0" err="1"/>
                        <a:t>class_weight</a:t>
                      </a:r>
                      <a:r>
                        <a:rPr lang="en-US" dirty="0"/>
                        <a:t> = {0: 1, 1: 5})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0.3639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0.3729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80052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SVC – Additional Features</a:t>
                      </a:r>
                    </a:p>
                    <a:p>
                      <a:r>
                        <a:rPr lang="en-US" dirty="0"/>
                        <a:t>(C = 0.6, </a:t>
                      </a:r>
                      <a:r>
                        <a:rPr lang="en-US" dirty="0" err="1"/>
                        <a:t>class_weight</a:t>
                      </a:r>
                      <a:r>
                        <a:rPr lang="en-US" dirty="0"/>
                        <a:t> = {0: 1, 1:5}, gamma = 0.1)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0.3773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0.3773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95776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XGBoost</a:t>
                      </a:r>
                      <a:r>
                        <a:rPr lang="en-US" dirty="0"/>
                        <a:t> – All Features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0.9067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0.4269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9503829"/>
                  </a:ext>
                </a:extLst>
              </a:tr>
            </a:tbl>
          </a:graphicData>
        </a:graphic>
      </p:graphicFrame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288C248-57D8-A24D-A4EB-4F55EB9844AD}"/>
              </a:ext>
            </a:extLst>
          </p:cNvPr>
          <p:cNvSpPr txBox="1">
            <a:spLocks/>
          </p:cNvSpPr>
          <p:nvPr/>
        </p:nvSpPr>
        <p:spPr>
          <a:xfrm>
            <a:off x="1371600" y="4274754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Interpretability: Logistic Regression Coefficients (Scaled)</a:t>
            </a:r>
          </a:p>
          <a:p>
            <a:pPr lvl="1"/>
            <a:r>
              <a:rPr lang="en-US" dirty="0"/>
              <a:t>Product Related Duration: 0.2813</a:t>
            </a:r>
          </a:p>
          <a:p>
            <a:pPr lvl="1"/>
            <a:r>
              <a:rPr lang="en-US" dirty="0"/>
              <a:t>Month of Visit: 0.2632</a:t>
            </a:r>
          </a:p>
          <a:p>
            <a:pPr lvl="1"/>
            <a:r>
              <a:rPr lang="en-US" dirty="0"/>
              <a:t>Exit Rates: -1.335</a:t>
            </a:r>
          </a:p>
          <a:p>
            <a:r>
              <a:rPr lang="en-US" dirty="0"/>
              <a:t>Black Box Model: </a:t>
            </a:r>
            <a:r>
              <a:rPr lang="en-US" dirty="0" err="1"/>
              <a:t>XGBoost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901079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BA6545-3839-F841-8FC5-FC8D506F28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685800"/>
            <a:ext cx="10189779" cy="995855"/>
          </a:xfrm>
        </p:spPr>
        <p:txBody>
          <a:bodyPr>
            <a:normAutofit fontScale="90000"/>
          </a:bodyPr>
          <a:lstStyle/>
          <a:p>
            <a:r>
              <a:rPr lang="en-US" dirty="0"/>
              <a:t>LOGISTIC REGRESSION CONFUSION MATRICES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9CD31C-FEF3-0A4A-A60F-1B6F45B5EE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1362" y="2413000"/>
            <a:ext cx="4084638" cy="337426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A784AD-D09E-A943-8833-8A5462DBCBBD}"/>
              </a:ext>
            </a:extLst>
          </p:cNvPr>
          <p:cNvSpPr txBox="1"/>
          <p:nvPr/>
        </p:nvSpPr>
        <p:spPr>
          <a:xfrm>
            <a:off x="2528888" y="1785938"/>
            <a:ext cx="27431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Logistic Regression Confusion Matrix w/ PV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FDDD2A-34F5-5142-9DBD-5983231E239D}"/>
              </a:ext>
            </a:extLst>
          </p:cNvPr>
          <p:cNvSpPr txBox="1"/>
          <p:nvPr/>
        </p:nvSpPr>
        <p:spPr>
          <a:xfrm>
            <a:off x="7505536" y="1724162"/>
            <a:ext cx="27431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Logistic Regression Confusion Matrix w/o PV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AE5D2EF-A66D-864B-B0CA-65EEBCB725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9344" y="2438370"/>
            <a:ext cx="4084638" cy="334889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915A4E59-DCFA-7743-A415-1F1D5A5E5208}"/>
              </a:ext>
            </a:extLst>
          </p:cNvPr>
          <p:cNvSpPr/>
          <p:nvPr/>
        </p:nvSpPr>
        <p:spPr>
          <a:xfrm>
            <a:off x="2502368" y="2536552"/>
            <a:ext cx="2743199" cy="1341765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19B3626-9059-7A48-B409-669750DD8ED4}"/>
              </a:ext>
            </a:extLst>
          </p:cNvPr>
          <p:cNvSpPr/>
          <p:nvPr/>
        </p:nvSpPr>
        <p:spPr>
          <a:xfrm>
            <a:off x="7310850" y="2536551"/>
            <a:ext cx="2743199" cy="1341765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839005A6-5C66-034A-A2F6-40524C8EC48B}"/>
              </a:ext>
            </a:extLst>
          </p:cNvPr>
          <p:cNvSpPr txBox="1">
            <a:spLocks/>
          </p:cNvSpPr>
          <p:nvPr/>
        </p:nvSpPr>
        <p:spPr>
          <a:xfrm>
            <a:off x="4129881" y="5994487"/>
            <a:ext cx="4084638" cy="5494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Very high False Positives w/o PV.</a:t>
            </a:r>
          </a:p>
        </p:txBody>
      </p:sp>
    </p:spTree>
    <p:extLst>
      <p:ext uri="{BB962C8B-B14F-4D97-AF65-F5344CB8AC3E}">
        <p14:creationId xmlns:p14="http://schemas.microsoft.com/office/powerpoint/2010/main" val="10855842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BA6545-3839-F841-8FC5-FC8D506F28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995855"/>
          </a:xfrm>
        </p:spPr>
        <p:txBody>
          <a:bodyPr>
            <a:normAutofit fontScale="90000"/>
          </a:bodyPr>
          <a:lstStyle/>
          <a:p>
            <a:r>
              <a:rPr lang="en-US" dirty="0"/>
              <a:t>XGBOOST FEATURE IMPORTANCE (GAIN)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A784AD-D09E-A943-8833-8A5462DBCBBD}"/>
              </a:ext>
            </a:extLst>
          </p:cNvPr>
          <p:cNvSpPr txBox="1"/>
          <p:nvPr/>
        </p:nvSpPr>
        <p:spPr>
          <a:xfrm>
            <a:off x="3352801" y="1843506"/>
            <a:ext cx="2743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err="1"/>
              <a:t>XGBoost</a:t>
            </a:r>
            <a:r>
              <a:rPr lang="en-US" i="1" dirty="0"/>
              <a:t> w/ PV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FDDD2A-34F5-5142-9DBD-5983231E239D}"/>
              </a:ext>
            </a:extLst>
          </p:cNvPr>
          <p:cNvSpPr txBox="1"/>
          <p:nvPr/>
        </p:nvSpPr>
        <p:spPr>
          <a:xfrm>
            <a:off x="8456010" y="1849969"/>
            <a:ext cx="2743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err="1"/>
              <a:t>XGBoost</a:t>
            </a:r>
            <a:r>
              <a:rPr lang="en-US" i="1" dirty="0"/>
              <a:t> w/o PV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BB8C50E-8B15-C245-A8E3-4B28EB3C65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807"/>
          <a:stretch/>
        </p:blipFill>
        <p:spPr>
          <a:xfrm>
            <a:off x="2049516" y="2370493"/>
            <a:ext cx="4339293" cy="3617048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37B7680-EE61-A143-9C70-83276912B146}"/>
              </a:ext>
            </a:extLst>
          </p:cNvPr>
          <p:cNvSpPr txBox="1">
            <a:spLocks/>
          </p:cNvSpPr>
          <p:nvPr/>
        </p:nvSpPr>
        <p:spPr>
          <a:xfrm>
            <a:off x="2137923" y="5987541"/>
            <a:ext cx="4084638" cy="54949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Top 3 (in order): Page Values, Exit Rate,  Returning Visitor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732BE28-EEFD-6C42-80AA-2215F95EC8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290"/>
          <a:stretch/>
        </p:blipFill>
        <p:spPr>
          <a:xfrm>
            <a:off x="7325709" y="2370493"/>
            <a:ext cx="4339293" cy="3595717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426AB64A-3FE7-2748-95A1-20C0B7A8CE3F}"/>
              </a:ext>
            </a:extLst>
          </p:cNvPr>
          <p:cNvSpPr txBox="1">
            <a:spLocks/>
          </p:cNvSpPr>
          <p:nvPr/>
        </p:nvSpPr>
        <p:spPr>
          <a:xfrm>
            <a:off x="7114571" y="5987541"/>
            <a:ext cx="4084638" cy="549494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Top 3 (in order): Exit Rate, Informational, Informational Duration</a:t>
            </a:r>
          </a:p>
        </p:txBody>
      </p:sp>
    </p:spTree>
    <p:extLst>
      <p:ext uri="{BB962C8B-B14F-4D97-AF65-F5344CB8AC3E}">
        <p14:creationId xmlns:p14="http://schemas.microsoft.com/office/powerpoint/2010/main" val="2706545050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2621</TotalTime>
  <Words>615</Words>
  <Application>Microsoft Macintosh PowerPoint</Application>
  <PresentationFormat>Widescreen</PresentationFormat>
  <Paragraphs>82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5" baseType="lpstr">
      <vt:lpstr>Franklin Gothic Book</vt:lpstr>
      <vt:lpstr>Crop</vt:lpstr>
      <vt:lpstr>Online shoppers Intentions</vt:lpstr>
      <vt:lpstr>TO BUY OR NOT TO BUY…</vt:lpstr>
      <vt:lpstr>THE PROCESS</vt:lpstr>
      <vt:lpstr>CLASS IMBALANCE.</vt:lpstr>
      <vt:lpstr>EDA – PAGE VALUES STRONG</vt:lpstr>
      <vt:lpstr>MODELS W/ PAGE VALUES FEATURE</vt:lpstr>
      <vt:lpstr>MODELS W/O PAGE VALUES FEATURE</vt:lpstr>
      <vt:lpstr>LOGISTIC REGRESSION CONFUSION MATRICES</vt:lpstr>
      <vt:lpstr>XGBOOST FEATURE IMPORTANCE (GAIN)</vt:lpstr>
      <vt:lpstr>CONCLUSION</vt:lpstr>
      <vt:lpstr>APPENDIX I</vt:lpstr>
      <vt:lpstr>APPENDIX II</vt:lpstr>
      <vt:lpstr>APPENDIX III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Online shoppers Intentions</dc:title>
  <dc:creator>Rudy Wang</dc:creator>
  <cp:lastModifiedBy>Rudy Wang</cp:lastModifiedBy>
  <cp:revision>26</cp:revision>
  <dcterms:created xsi:type="dcterms:W3CDTF">2020-08-04T19:31:54Z</dcterms:created>
  <dcterms:modified xsi:type="dcterms:W3CDTF">2020-08-06T15:13:16Z</dcterms:modified>
</cp:coreProperties>
</file>